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73" r:id="rId2"/>
    <p:sldId id="474" r:id="rId3"/>
    <p:sldId id="472" r:id="rId4"/>
    <p:sldId id="376" r:id="rId5"/>
    <p:sldId id="466" r:id="rId6"/>
    <p:sldId id="507" r:id="rId7"/>
    <p:sldId id="473" r:id="rId8"/>
    <p:sldId id="479" r:id="rId9"/>
    <p:sldId id="399" r:id="rId10"/>
    <p:sldId id="418" r:id="rId11"/>
    <p:sldId id="377" r:id="rId12"/>
    <p:sldId id="420" r:id="rId13"/>
    <p:sldId id="402" r:id="rId14"/>
    <p:sldId id="403" r:id="rId15"/>
    <p:sldId id="404" r:id="rId16"/>
    <p:sldId id="506" r:id="rId17"/>
    <p:sldId id="496" r:id="rId18"/>
    <p:sldId id="497" r:id="rId19"/>
    <p:sldId id="498" r:id="rId20"/>
    <p:sldId id="336" r:id="rId21"/>
    <p:sldId id="410" r:id="rId22"/>
    <p:sldId id="415" r:id="rId23"/>
    <p:sldId id="294" r:id="rId24"/>
    <p:sldId id="340" r:id="rId25"/>
    <p:sldId id="387" r:id="rId26"/>
    <p:sldId id="416" r:id="rId27"/>
    <p:sldId id="309" r:id="rId28"/>
    <p:sldId id="460" r:id="rId29"/>
    <p:sldId id="457" r:id="rId30"/>
    <p:sldId id="458" r:id="rId31"/>
    <p:sldId id="459" r:id="rId32"/>
    <p:sldId id="342" r:id="rId33"/>
    <p:sldId id="379" r:id="rId34"/>
    <p:sldId id="417" r:id="rId35"/>
    <p:sldId id="499" r:id="rId36"/>
    <p:sldId id="500" r:id="rId37"/>
    <p:sldId id="348" r:id="rId38"/>
    <p:sldId id="349" r:id="rId39"/>
    <p:sldId id="350" r:id="rId40"/>
    <p:sldId id="351" r:id="rId41"/>
    <p:sldId id="502" r:id="rId42"/>
    <p:sldId id="317" r:id="rId43"/>
    <p:sldId id="503" r:id="rId44"/>
    <p:sldId id="425" r:id="rId45"/>
    <p:sldId id="318" r:id="rId46"/>
    <p:sldId id="319" r:id="rId47"/>
    <p:sldId id="316" r:id="rId48"/>
    <p:sldId id="306" r:id="rId49"/>
    <p:sldId id="494" r:id="rId50"/>
    <p:sldId id="359" r:id="rId51"/>
    <p:sldId id="355" r:id="rId52"/>
    <p:sldId id="476" r:id="rId53"/>
    <p:sldId id="288" r:id="rId54"/>
    <p:sldId id="298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74"/>
            <p14:sldId id="472"/>
            <p14:sldId id="376"/>
            <p14:sldId id="466"/>
            <p14:sldId id="507"/>
            <p14:sldId id="473"/>
            <p14:sldId id="479"/>
            <p14:sldId id="399"/>
            <p14:sldId id="418"/>
            <p14:sldId id="377"/>
            <p14:sldId id="420"/>
            <p14:sldId id="402"/>
            <p14:sldId id="403"/>
            <p14:sldId id="404"/>
            <p14:sldId id="506"/>
            <p14:sldId id="496"/>
            <p14:sldId id="497"/>
            <p14:sldId id="498"/>
            <p14:sldId id="336"/>
            <p14:sldId id="410"/>
            <p14:sldId id="415"/>
            <p14:sldId id="294"/>
            <p14:sldId id="340"/>
            <p14:sldId id="387"/>
            <p14:sldId id="416"/>
            <p14:sldId id="309"/>
            <p14:sldId id="460"/>
            <p14:sldId id="457"/>
            <p14:sldId id="458"/>
            <p14:sldId id="459"/>
            <p14:sldId id="342"/>
            <p14:sldId id="379"/>
            <p14:sldId id="417"/>
            <p14:sldId id="499"/>
            <p14:sldId id="500"/>
            <p14:sldId id="348"/>
            <p14:sldId id="349"/>
            <p14:sldId id="350"/>
            <p14:sldId id="351"/>
            <p14:sldId id="502"/>
            <p14:sldId id="317"/>
            <p14:sldId id="503"/>
            <p14:sldId id="425"/>
            <p14:sldId id="318"/>
            <p14:sldId id="319"/>
            <p14:sldId id="316"/>
            <p14:sldId id="306"/>
            <p14:sldId id="494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800080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4" autoAdjust="0"/>
    <p:restoredTop sz="97167" autoAdjust="0"/>
  </p:normalViewPr>
  <p:slideViewPr>
    <p:cSldViewPr>
      <p:cViewPr varScale="1">
        <p:scale>
          <a:sx n="145" d="100"/>
          <a:sy n="145" d="100"/>
        </p:scale>
        <p:origin x="200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US" sz="2400" dirty="0">
              <a:solidFill>
                <a:schemeClr val="bg1">
                  <a:lumMod val="85000"/>
                </a:schemeClr>
              </a:solidFill>
            </a:rPr>
            <a:t>Run tests and debug </a:t>
          </a:r>
          <a:br>
            <a:rPr lang="en-US" sz="24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until </a:t>
          </a:r>
          <a:r>
            <a:rPr lang="en-US" sz="2000" i="1" dirty="0">
              <a:solidFill>
                <a:schemeClr val="bg1">
                  <a:lumMod val="85000"/>
                </a:schemeClr>
              </a:solidFill>
            </a:rPr>
            <a:t>all</a:t>
          </a: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US" sz="2400" dirty="0">
              <a:solidFill>
                <a:schemeClr val="bg1">
                  <a:lumMod val="85000"/>
                </a:schemeClr>
              </a:solidFill>
            </a:rPr>
            <a:t>Refactor and optimize </a:t>
          </a:r>
          <a:br>
            <a:rPr lang="en-US" sz="24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bg1">
                  <a:lumMod val="85000"/>
                </a:schemeClr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9C518300-8071-B04B-8A6B-F7BFA0AC4999}" type="presOf" srcId="{7764EA43-B182-BC4F-BCDA-333200F918B8}" destId="{66533B70-8731-2345-9B98-5A7A7F80153B}" srcOrd="0" destOrd="0" presId="urn:microsoft.com/office/officeart/2005/8/layout/process2"/>
    <dgm:cxn modelId="{B8E8490A-B09C-734B-A716-413F24EA4012}" type="presOf" srcId="{EFB1699C-C280-416C-B6B3-B9CB2E52EAA1}" destId="{B2BEE0C4-D8B2-432A-8CB1-C2162205DCA3}" srcOrd="1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3F4C1D19-41C5-5C46-AB27-79D2FA146B21}" type="presOf" srcId="{E188BD28-8BF3-DF4E-89B0-D0D9BDDAD858}" destId="{8B185A30-22C7-6840-8D3E-58B36EE38549}" srcOrd="0" destOrd="0" presId="urn:microsoft.com/office/officeart/2005/8/layout/process2"/>
    <dgm:cxn modelId="{D086F928-FE0E-4B47-8C13-5FF4984C9F9C}" type="presOf" srcId="{EFB1699C-C280-416C-B6B3-B9CB2E52EAA1}" destId="{143F6140-E7F1-4CCF-A9B1-524762512517}" srcOrd="0" destOrd="0" presId="urn:microsoft.com/office/officeart/2005/8/layout/process2"/>
    <dgm:cxn modelId="{FA0C0E2A-C034-524E-B609-3005A3507C7A}" type="presOf" srcId="{04BB66AA-DBE2-4BFD-A94E-A31165187E75}" destId="{E202264D-36A3-408A-9050-7FBD30D2645C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29DFC02F-6195-3043-8F91-015C50C4CEAE}" type="presOf" srcId="{7764EA43-B182-BC4F-BCDA-333200F918B8}" destId="{5EB7E61C-215B-AD45-8738-514EF8F5F4E5}" srcOrd="1" destOrd="0" presId="urn:microsoft.com/office/officeart/2005/8/layout/process2"/>
    <dgm:cxn modelId="{9ED44D31-D359-7A48-807F-414B7B57652D}" type="presOf" srcId="{47AA4630-B738-4650-913F-7378CC40D312}" destId="{7A234B30-A436-41B7-96D9-05CCC2F7ADDC}" srcOrd="0" destOrd="0" presId="urn:microsoft.com/office/officeart/2005/8/layout/process2"/>
    <dgm:cxn modelId="{4F77C843-7170-FB42-AD56-04C07B5BA200}" type="presOf" srcId="{96BC0EEB-57F0-4267-86F0-4EA98B40D230}" destId="{C45FEE31-6BF1-4E83-9497-1224D8F07991}" srcOrd="0" destOrd="0" presId="urn:microsoft.com/office/officeart/2005/8/layout/process2"/>
    <dgm:cxn modelId="{298F934D-0BC7-3B4B-8998-C29A1E2FA2F5}" type="presOf" srcId="{CB49FD0C-9B39-4860-B781-669D9FC3FB40}" destId="{BD1FA95E-C45B-4671-BBAB-95DCE436E052}" srcOrd="1" destOrd="0" presId="urn:microsoft.com/office/officeart/2005/8/layout/process2"/>
    <dgm:cxn modelId="{FF83F153-2D58-2E4E-B3E7-2B6600349125}" type="presOf" srcId="{04BB66AA-DBE2-4BFD-A94E-A31165187E75}" destId="{E3B3E849-56D6-49C5-932E-7B5B0F9F195C}" srcOrd="1" destOrd="0" presId="urn:microsoft.com/office/officeart/2005/8/layout/process2"/>
    <dgm:cxn modelId="{1B5D7B5E-5E25-644F-BB4B-F1E7896D0731}" type="presOf" srcId="{97DB59AD-8506-4A74-BB78-BA533F4FB10F}" destId="{87C32DCB-D7CA-425A-A14D-DC1B34BAA990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9D8E6E91-508B-E540-99ED-C0D4895B5537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F6FC7B7-1ABC-5A44-B057-88C52247DFDB}" type="presOf" srcId="{6CD60870-D228-4E7C-AB37-75604251742A}" destId="{3FA6B472-D1F3-409B-BF18-F1310278CB78}" srcOrd="0" destOrd="0" presId="urn:microsoft.com/office/officeart/2005/8/layout/process2"/>
    <dgm:cxn modelId="{D502F2CB-B89C-E34F-A6DF-89B1A25FEDE7}" type="presOf" srcId="{D8FC48C4-469B-40DC-950F-ABA168836D34}" destId="{3725F2C1-AA1D-49A3-9D73-9D444D08CE71}" srcOrd="0" destOrd="0" presId="urn:microsoft.com/office/officeart/2005/8/layout/process2"/>
    <dgm:cxn modelId="{D10CBB14-61D0-5A4C-9A50-E26F9C5EB347}" type="presParOf" srcId="{7A234B30-A436-41B7-96D9-05CCC2F7ADDC}" destId="{8B185A30-22C7-6840-8D3E-58B36EE38549}" srcOrd="0" destOrd="0" presId="urn:microsoft.com/office/officeart/2005/8/layout/process2"/>
    <dgm:cxn modelId="{8FE40D00-E814-1443-BEB0-B3CC291F595A}" type="presParOf" srcId="{7A234B30-A436-41B7-96D9-05CCC2F7ADDC}" destId="{66533B70-8731-2345-9B98-5A7A7F80153B}" srcOrd="1" destOrd="0" presId="urn:microsoft.com/office/officeart/2005/8/layout/process2"/>
    <dgm:cxn modelId="{A24DEC56-1878-E64B-9D73-E456A25FB8B9}" type="presParOf" srcId="{66533B70-8731-2345-9B98-5A7A7F80153B}" destId="{5EB7E61C-215B-AD45-8738-514EF8F5F4E5}" srcOrd="0" destOrd="0" presId="urn:microsoft.com/office/officeart/2005/8/layout/process2"/>
    <dgm:cxn modelId="{AA77E91C-A207-844F-977A-370A6B87A7F8}" type="presParOf" srcId="{7A234B30-A436-41B7-96D9-05CCC2F7ADDC}" destId="{87C32DCB-D7CA-425A-A14D-DC1B34BAA990}" srcOrd="2" destOrd="0" presId="urn:microsoft.com/office/officeart/2005/8/layout/process2"/>
    <dgm:cxn modelId="{556828AD-35BD-4C43-9D8E-86DBA1BA041D}" type="presParOf" srcId="{7A234B30-A436-41B7-96D9-05CCC2F7ADDC}" destId="{143F6140-E7F1-4CCF-A9B1-524762512517}" srcOrd="3" destOrd="0" presId="urn:microsoft.com/office/officeart/2005/8/layout/process2"/>
    <dgm:cxn modelId="{3D4B719B-17FB-4548-A0D8-46D5007DA50D}" type="presParOf" srcId="{143F6140-E7F1-4CCF-A9B1-524762512517}" destId="{B2BEE0C4-D8B2-432A-8CB1-C2162205DCA3}" srcOrd="0" destOrd="0" presId="urn:microsoft.com/office/officeart/2005/8/layout/process2"/>
    <dgm:cxn modelId="{C13FE192-2B0C-1946-9CD3-7BDCD7A29E31}" type="presParOf" srcId="{7A234B30-A436-41B7-96D9-05CCC2F7ADDC}" destId="{3FA6B472-D1F3-409B-BF18-F1310278CB78}" srcOrd="4" destOrd="0" presId="urn:microsoft.com/office/officeart/2005/8/layout/process2"/>
    <dgm:cxn modelId="{6BAF2138-9B8F-E84B-B3B4-BE1C8A2B09B8}" type="presParOf" srcId="{7A234B30-A436-41B7-96D9-05CCC2F7ADDC}" destId="{E202264D-36A3-408A-9050-7FBD30D2645C}" srcOrd="5" destOrd="0" presId="urn:microsoft.com/office/officeart/2005/8/layout/process2"/>
    <dgm:cxn modelId="{B8381955-0605-CC4E-A861-5B251FD9E334}" type="presParOf" srcId="{E202264D-36A3-408A-9050-7FBD30D2645C}" destId="{E3B3E849-56D6-49C5-932E-7B5B0F9F195C}" srcOrd="0" destOrd="0" presId="urn:microsoft.com/office/officeart/2005/8/layout/process2"/>
    <dgm:cxn modelId="{6E0176BB-6A52-FE48-81AD-1FD240C514D0}" type="presParOf" srcId="{7A234B30-A436-41B7-96D9-05CCC2F7ADDC}" destId="{3725F2C1-AA1D-49A3-9D73-9D444D08CE71}" srcOrd="6" destOrd="0" presId="urn:microsoft.com/office/officeart/2005/8/layout/process2"/>
    <dgm:cxn modelId="{90F0ED90-8B56-B74C-AB5F-14B33107B503}" type="presParOf" srcId="{7A234B30-A436-41B7-96D9-05CCC2F7ADDC}" destId="{B4CC5E68-BD20-49EE-86FA-E08541A3FE12}" srcOrd="7" destOrd="0" presId="urn:microsoft.com/office/officeart/2005/8/layout/process2"/>
    <dgm:cxn modelId="{7C5A9781-B51D-2847-AEB7-7A6CF30F602E}" type="presParOf" srcId="{B4CC5E68-BD20-49EE-86FA-E08541A3FE12}" destId="{BD1FA95E-C45B-4671-BBAB-95DCE436E052}" srcOrd="0" destOrd="0" presId="urn:microsoft.com/office/officeart/2005/8/layout/process2"/>
    <dgm:cxn modelId="{3EDEE50D-1F7F-E447-9C40-36F0BD8CA675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>
                  <a:lumMod val="85000"/>
                </a:schemeClr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85000"/>
                </a:schemeClr>
              </a:solidFill>
            </a:rPr>
            <a:t>Run tests and debug </a:t>
          </a:r>
          <a:br>
            <a:rPr lang="en-US" sz="2400" kern="12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until </a:t>
          </a:r>
          <a:r>
            <a:rPr lang="en-US" sz="2000" i="1" kern="1200" dirty="0">
              <a:solidFill>
                <a:schemeClr val="bg1">
                  <a:lumMod val="85000"/>
                </a:schemeClr>
              </a:solidFill>
            </a:rPr>
            <a:t>all</a:t>
          </a: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85000"/>
                </a:schemeClr>
              </a:solidFill>
            </a:rPr>
            <a:t>Refactor and optimize </a:t>
          </a:r>
          <a:br>
            <a:rPr lang="en-US" sz="2400" kern="12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9/1/18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19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24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27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32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In textbooks about testing you</a:t>
            </a:r>
            <a:r>
              <a:rPr lang="en-US" baseline="0" dirty="0"/>
              <a:t> will read that tests should always be deterministic</a:t>
            </a:r>
          </a:p>
          <a:p>
            <a:pPr marL="228600" indent="-228600">
              <a:buAutoNum type="arabicParenR"/>
            </a:pPr>
            <a:r>
              <a:rPr lang="en-US" baseline="0" dirty="0"/>
              <a:t>For example, if you want to test a function that computes the Fourier components of a signal: one can define simple deterministic cases (single sine wave), but it’s not general enough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None/>
            </a:pPr>
            <a:r>
              <a:rPr lang="en-US" baseline="0" dirty="0"/>
              <a:t>GOOD EXAMPLE: better is random mixtures of sine waves, colored noise, signal with stationary statistics =&gt; compute the </a:t>
            </a:r>
            <a:r>
              <a:rPr lang="en-US" baseline="0" dirty="0" err="1"/>
              <a:t>eigenvalues</a:t>
            </a:r>
            <a:r>
              <a:rPr lang="en-US" baseline="0" dirty="0"/>
              <a:t> of the covariance matrix</a:t>
            </a:r>
          </a:p>
          <a:p>
            <a:pPr marL="228600" indent="-22860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… generate 5 vectors with 100000 elements, such</a:t>
            </a:r>
            <a:r>
              <a:rPr lang="en-US" baseline="0" dirty="0"/>
              <a:t> that each vector has a goal variance, which I set here to be 5 numbers between 0.1 and 1.5</a:t>
            </a:r>
          </a:p>
          <a:p>
            <a:endParaRPr lang="en-US" baseline="0" dirty="0"/>
          </a:p>
          <a:p>
            <a:r>
              <a:rPr lang="en-US" baseline="0" dirty="0"/>
              <a:t>Discuss: Precision of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z="1000"/>
              <a:t>August 2018,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dirty="0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ricentis.com/blog/2018/04/12/software-fail-watch-q1-2018/" TargetMode="External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1"/>
            <a:ext cx="6120680" cy="533400"/>
          </a:xfrm>
        </p:spPr>
        <p:txBody>
          <a:bodyPr>
            <a:normAutofit/>
          </a:bodyPr>
          <a:lstStyle/>
          <a:p>
            <a:r>
              <a:rPr lang="en-GB" sz="2800" dirty="0"/>
              <a:t>Pietro Berkes, NAGRA </a:t>
            </a:r>
            <a:r>
              <a:rPr lang="en-GB" sz="2800" dirty="0" err="1"/>
              <a:t>Insight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8999"/>
            <a:ext cx="864096" cy="946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4208099533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BFBFBF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BFBFB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09476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pPr lvl="1"/>
            <a:r>
              <a:rPr lang="en-US" b="1" dirty="0"/>
              <a:t>Correctness</a:t>
            </a:r>
            <a:r>
              <a:rPr lang="en-US" dirty="0"/>
              <a:t> is main requirement for scientific code</a:t>
            </a:r>
          </a:p>
          <a:p>
            <a:pPr lvl="1"/>
            <a:r>
              <a:rPr lang="en-US" dirty="0"/>
              <a:t>You must have a strategy to ensure correctness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24942" y="1268760"/>
            <a:ext cx="5739346" cy="3784486"/>
            <a:chOff x="1424942" y="1268760"/>
            <a:chExt cx="559533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68945"/>
              <a:ext cx="147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91680" y="4797152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75856" y="4797152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40152" y="4797152"/>
            <a:ext cx="1584176" cy="1017404"/>
            <a:chOff x="5940152" y="4797152"/>
            <a:chExt cx="1584176" cy="101740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4800533" cy="201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780928"/>
            <a:ext cx="2735853" cy="288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155679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39B-DD60-8948-A6A1-FA792879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Hawaii…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EF6F6-0F54-9747-A923-D9B51906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65E8D-4D01-C742-9DDA-6A2F203B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844A-CD5E-B94A-B624-4F9C4709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3" y="1484784"/>
            <a:ext cx="4710960" cy="367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3463A-0B50-A14C-B5B7-11E35210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38" y="1772817"/>
            <a:ext cx="3566625" cy="237626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564880D-283E-9E4B-8BD8-EAECE555298D}"/>
              </a:ext>
            </a:extLst>
          </p:cNvPr>
          <p:cNvSpPr/>
          <p:nvPr/>
        </p:nvSpPr>
        <p:spPr>
          <a:xfrm>
            <a:off x="5587230" y="943802"/>
            <a:ext cx="2945209" cy="1261061"/>
          </a:xfrm>
          <a:prstGeom prst="wedgeEllipseCallout">
            <a:avLst>
              <a:gd name="adj1" fmla="val -25087"/>
              <a:gd name="adj2" fmla="val 85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Professor </a:t>
            </a:r>
            <a:r>
              <a:rPr lang="en-US" sz="1600" dirty="0" err="1"/>
              <a:t>Falken</a:t>
            </a:r>
            <a:r>
              <a:rPr lang="en-US" sz="1600" dirty="0"/>
              <a:t>, you didn’t write any tests, did you?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94AA7-5177-2C4A-A002-ABD28F88C504}"/>
              </a:ext>
            </a:extLst>
          </p:cNvPr>
          <p:cNvSpPr txBox="1"/>
          <p:nvPr/>
        </p:nvSpPr>
        <p:spPr>
          <a:xfrm>
            <a:off x="2473424" y="51447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January 13,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0B8F9-36F5-D140-BC76-2B189BF7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73" y="1720792"/>
            <a:ext cx="206102" cy="2061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EBE732-C104-4041-9405-46E7DFF64D72}"/>
              </a:ext>
            </a:extLst>
          </p:cNvPr>
          <p:cNvSpPr/>
          <p:nvPr/>
        </p:nvSpPr>
        <p:spPr>
          <a:xfrm>
            <a:off x="-36512" y="5384249"/>
            <a:ext cx="5174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5"/>
              </a:rPr>
              <a:t>https://www.tricentis.com/blog/2018/04/12/software-fail-watch-q1-2018/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9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frameworks for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unittest</a:t>
            </a:r>
          </a:p>
          <a:p>
            <a:r>
              <a:rPr lang="en-US"/>
              <a:t>nosetests</a:t>
            </a:r>
          </a:p>
          <a:p>
            <a:r>
              <a:rPr lang="en-US" b="1"/>
              <a:t>py.test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1254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py.test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7931224" cy="4937760"/>
          </a:xfrm>
        </p:spPr>
        <p:txBody>
          <a:bodyPr/>
          <a:lstStyle/>
          <a:p>
            <a:r>
              <a:rPr lang="en-US" dirty="0" err="1">
                <a:cs typeface="Courier New" pitchFamily="49" charset="0"/>
              </a:rPr>
              <a:t>Writing tests with py.test is simple</a:t>
            </a:r>
            <a:r>
              <a:rPr lang="en-US" dirty="0">
                <a:cs typeface="Courier New" pitchFamily="49" charset="0"/>
              </a:rPr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test is a function whose name begins by “</a:t>
            </a:r>
            <a:r>
              <a:rPr lang="en-US" dirty="0">
                <a:latin typeface="Courier New"/>
                <a:cs typeface="Courier New"/>
              </a:rPr>
              <a:t>test_</a:t>
            </a:r>
            <a:r>
              <a:rPr lang="en-US" dirty="0">
                <a:cs typeface="Courier New"/>
              </a:rPr>
              <a:t>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test tests </a:t>
            </a:r>
            <a:r>
              <a:rPr lang="en-US" b="1" dirty="0"/>
              <a:t>one</a:t>
            </a:r>
            <a:r>
              <a:rPr lang="en-US" dirty="0"/>
              <a:t> feature 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as the Master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000"/>
              <a:t>You </a:t>
            </a:r>
            <a:r>
              <a:rPr lang="en-US" sz="2000" b="1"/>
              <a:t>quickly develop a prototype </a:t>
            </a:r>
            <a:r>
              <a:rPr lang="en-US" sz="2000"/>
              <a:t>of the most promising ones; once a prototype is finished, you can </a:t>
            </a:r>
            <a:r>
              <a:rPr lang="en-US" sz="2000" b="1"/>
              <a:t>confidently decide </a:t>
            </a:r>
            <a:r>
              <a:rPr lang="en-US" sz="2000"/>
              <a:t>whether that lead is a dead end, or worth continuing. </a:t>
            </a:r>
          </a:p>
          <a:p>
            <a:pPr marL="0" indent="0">
              <a:buNone/>
            </a:pPr>
            <a:r>
              <a:rPr lang="en-US" sz="2000"/>
              <a:t>Once you find an idea that is worth spending energy on, you take the prototype and </a:t>
            </a:r>
            <a:r>
              <a:rPr lang="en-US" sz="2000" b="1"/>
              <a:t>easily re-organize and optimize it </a:t>
            </a:r>
            <a:r>
              <a:rPr lang="en-US" sz="2000"/>
              <a:t>so that it scales up to the full size of your problem. </a:t>
            </a:r>
          </a:p>
          <a:p>
            <a:pPr marL="0" indent="0">
              <a:buNone/>
            </a:pPr>
            <a:r>
              <a:rPr lang="en-US" sz="2000" b="1"/>
              <a:t>As expected</a:t>
            </a:r>
            <a:r>
              <a:rPr lang="en-US" sz="2000"/>
              <a:t>, the scaled up experiment delivers good results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493" b="29275"/>
          <a:stretch/>
        </p:blipFill>
        <p:spPr>
          <a:xfrm>
            <a:off x="5148064" y="4509120"/>
            <a:ext cx="3312368" cy="16702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120650" dist="88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are automated:</a:t>
            </a:r>
          </a:p>
          <a:p>
            <a:pPr lvl="1"/>
            <a:r>
              <a:rPr lang="en-US" dirty="0"/>
              <a:t>Write test suite in parallel with your code</a:t>
            </a:r>
          </a:p>
          <a:p>
            <a:pPr lvl="1"/>
            <a:r>
              <a:rPr lang="en-US" dirty="0"/>
              <a:t>External software runs the tests and provides reports and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996952"/>
            <a:ext cx="7696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============================ test session starts ================================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platform darwin -- Python 3.5.2, pytest-2.9.2, py-1.4.31, pluggy-0.3.1 -- /Users/pberkes/miniconda3/envs/gnode/bin/python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cachedir: .cache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rootdir: /Users/pberkes/o/pyschool/testing_debugging_profiling/hands_on/pyanno_voting_solution, inifile: </a:t>
            </a:r>
          </a:p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collected 4 items 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pyanno/tests/test_voting.py::test_labels_count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pyanno/tests/test_voting.py::test_majority_vote_empty_item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pyanno/tests/test_voting.py::test_labels_frequency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 b="1">
                <a:solidFill>
                  <a:srgbClr val="2FB41D"/>
                </a:solidFill>
                <a:latin typeface="Menlo-Bold"/>
              </a:rPr>
              <a:t>========================= 4 passed in 0.23 seconds 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967701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Go to </a:t>
            </a:r>
            <a:r>
              <a:rPr lang="en-US">
                <a:latin typeface="Courier New"/>
                <a:cs typeface="Courier New"/>
              </a:rPr>
              <a:t>hands_on/pyanno_voting</a:t>
            </a:r>
          </a:p>
          <a:p>
            <a:r>
              <a:rPr lang="en-US"/>
              <a:t>Execute </a:t>
            </a:r>
            <a:r>
              <a:rPr lang="en-US">
                <a:cs typeface="Courier New"/>
              </a:rPr>
              <a:t>the tests:</a:t>
            </a:r>
            <a:br>
              <a:rPr lang="en-US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py.test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7810"/>
              </p:ext>
            </p:extLst>
          </p:nvPr>
        </p:nvGraphicFramePr>
        <p:xfrm>
          <a:off x="3203848" y="3212976"/>
          <a:ext cx="1656183" cy="2376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131840" y="3006244"/>
            <a:ext cx="1800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816" y="3284984"/>
            <a:ext cx="0" cy="201622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660322" y="40364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Annotators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3808" y="26369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Score for each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88" y="357301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score of MISSING_VALUE (-1) means the annotator did not score that item</a:t>
            </a:r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tests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>
            <a:normAutofit/>
          </a:bodyPr>
          <a:lstStyle/>
          <a:p>
            <a:r>
              <a:rPr lang="en-US" dirty="0"/>
              <a:t>1) Discover all tests in all subdirectories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py.test -v</a:t>
            </a:r>
            <a:endParaRPr lang="en-US" dirty="0">
              <a:cs typeface="Courier New"/>
            </a:endParaRPr>
          </a:p>
          <a:p>
            <a:endParaRPr lang="en-US" dirty="0"/>
          </a:p>
          <a:p>
            <a:r>
              <a:rPr lang="en-US" dirty="0"/>
              <a:t>2) Execute all tests in one module</a:t>
            </a:r>
            <a:br>
              <a:rPr lang="en-US" dirty="0"/>
            </a:br>
            <a:r>
              <a:rPr lang="en-US">
                <a:latin typeface="Courier New"/>
                <a:cs typeface="Courier New"/>
              </a:rPr>
              <a:t>py.test -v pyanno/tests/test_voting.py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3) Execute one single test</a:t>
            </a:r>
            <a:br>
              <a:rPr lang="en-US" dirty="0"/>
            </a:br>
            <a:r>
              <a:rPr lang="en-US" sz="2200">
                <a:latin typeface="Courier New"/>
                <a:cs typeface="Courier New"/>
              </a:rPr>
              <a:t>py.test –v test_voting.py::test_majority_vote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4129275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Possibly your first test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test_something.py</a:t>
            </a:r>
            <a:r>
              <a:rPr lang="en-US" dirty="0"/>
              <a:t>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Save it, and execute the tests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827584" y="1798768"/>
            <a:ext cx="750202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test_arithmetic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1 == 1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* 3 == 6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test_len_list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lst = [</a:t>
            </a:r>
            <a:r>
              <a:rPr lang="en-US" sz="18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'c'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]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len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(lst) == 3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8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br>
              <a:rPr lang="en-US" sz="1800">
                <a:solidFill>
                  <a:srgbClr val="000000"/>
                </a:solidFill>
                <a:effectLst/>
                <a:latin typeface="Monaco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Monaco"/>
              </a:rPr>
            </a:br>
            <a:endParaRPr lang="en-US" sz="1800">
              <a:solidFill>
                <a:srgbClr val="000000"/>
              </a:solidFill>
              <a:effectLst/>
              <a:latin typeface="Monaco"/>
            </a:endParaRPr>
          </a:p>
          <a:p>
            <a:pPr eaLnBrk="1" hangingPunct="1"/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'ab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  <a:p>
            <a:r>
              <a:rPr lang="en-US"/>
              <a:t>Now test that 1.1 + 2.2 is 3.3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55787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tabLst>
                <a:tab pos="65484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51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isclose(120.1, 121.4, rel_tol=0.1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438" algn="l"/>
              </a:tabLst>
            </a:pPr>
            <a:endParaRPr lang="en-US" sz="200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One more equality test: check that the sum of these two NumPy arrays: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x = numpy.array([1, 1])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y = numpy.array([2, 2])</a:t>
            </a:r>
            <a:br>
              <a:rPr lang="en-US">
                <a:latin typeface="Courier New"/>
                <a:cs typeface="Courier New"/>
              </a:rPr>
            </a:br>
            <a:r>
              <a:rPr lang="en-US"/>
              <a:t>is equal to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z = numpy.array([3, 3])</a:t>
            </a: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 </a:t>
            </a:r>
            <a:r>
              <a:rPr lang="en-US" dirty="0"/>
              <a:t>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412776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test_numpy_equality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numpy.array([1, 1])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y = numpy.array([2, 2])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z = numpy.array([3, 3])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x + y == 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7584" y="3284984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B42419"/>
                </a:solidFill>
                <a:latin typeface="Menlo-Bold"/>
              </a:rPr>
              <a:t>__________________________________ test_numpy_equality __________________________________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def test_numpy_equality():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    x = numpy.array([1, 1])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>
                <a:solidFill>
                  <a:srgbClr val="000000"/>
                </a:solidFill>
                <a:latin typeface="Menlo-Bold"/>
              </a:rPr>
              <a:t>        y = numpy.array([2, 2])</a:t>
            </a:r>
            <a:endParaRPr lang="es-ES_tradnl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        z = numpy.array([3, 3])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&gt;       assert x + y == z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B42419"/>
                </a:solidFill>
                <a:latin typeface="Menlo-Bold"/>
              </a:rPr>
              <a:t>E       ValueError: The truth value of an array with more than one element is ambiguous. Use a.any() or a.all()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>
                <a:solidFill>
                  <a:srgbClr val="000000"/>
                </a:solidFill>
                <a:latin typeface="Menlo-Regular"/>
              </a:rPr>
              <a:t>code.py:47: ValueError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3FD1E0E-5ACC-4052-86E9-322D60E7895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05064"/>
            <a:ext cx="3394936" cy="2265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Callout 4"/>
          <p:cNvSpPr/>
          <p:nvPr/>
        </p:nvSpPr>
        <p:spPr>
          <a:xfrm>
            <a:off x="6598784" y="3533924"/>
            <a:ext cx="1656184" cy="79208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 do we get to the blessed state of </a:t>
            </a:r>
            <a:r>
              <a:rPr lang="en-US" b="1"/>
              <a:t>confidence</a:t>
            </a:r>
            <a:r>
              <a:rPr lang="en-US"/>
              <a:t> and </a:t>
            </a:r>
            <a:r>
              <a:rPr lang="en-US" b="1"/>
              <a:t>efficiency</a:t>
            </a:r>
            <a:r>
              <a:rPr lang="en-US"/>
              <a:t>?</a:t>
            </a:r>
            <a:endParaRPr lang="en-US" dirty="0"/>
          </a:p>
          <a:p>
            <a:r>
              <a:rPr lang="en-US" dirty="0"/>
              <a:t>Being a Python expert is not sufficient, good programming practices make a big difference</a:t>
            </a:r>
          </a:p>
          <a:p>
            <a:r>
              <a:rPr lang="en-US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8744" y="36059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numpy.testing</a:t>
            </a:r>
            <a:r>
              <a:rPr lang="en-US" dirty="0"/>
              <a:t> defines appropriate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assert_array_almost_equal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decimal=6)</a:t>
            </a: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r>
              <a:rPr lang="en-US" sz="1600" dirty="0" err="1">
                <a:latin typeface="Courier New"/>
                <a:cs typeface="Courier New"/>
              </a:rPr>
              <a:t>numpy.allclose</a:t>
            </a:r>
            <a:r>
              <a:rPr lang="en-US" sz="1600" dirty="0">
                <a:latin typeface="Courier New"/>
                <a:cs typeface="Courier New"/>
              </a:rPr>
              <a:t>(x, y, </a:t>
            </a:r>
            <a:r>
              <a:rPr lang="en-US" sz="1600" dirty="0" err="1">
                <a:latin typeface="Courier New"/>
                <a:cs typeface="Courier New"/>
              </a:rPr>
              <a:t>rtol</a:t>
            </a:r>
            <a:r>
              <a:rPr lang="en-US" sz="1600" dirty="0">
                <a:latin typeface="Courier New"/>
                <a:cs typeface="Courier New"/>
              </a:rPr>
              <a:t>=1e-05, </a:t>
            </a:r>
            <a:r>
              <a:rPr lang="en-US" sz="1600" dirty="0" err="1">
                <a:latin typeface="Courier New"/>
                <a:cs typeface="Courier New"/>
              </a:rPr>
              <a:t>atol</a:t>
            </a:r>
            <a:r>
              <a:rPr lang="en-US" sz="1600" dirty="0">
                <a:latin typeface="Courier New"/>
                <a:cs typeface="Courier New"/>
              </a:rPr>
              <a:t>=1e-08)</a:t>
            </a:r>
            <a:r>
              <a:rPr lang="en-US" dirty="0"/>
              <a:t>: returns True if two arrays are element-wise equal within a tolerance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4937760"/>
          </a:xfrm>
        </p:spPr>
        <p:txBody>
          <a:bodyPr/>
          <a:lstStyle/>
          <a:p>
            <a:r>
              <a:rPr lang="en-US"/>
              <a:t>In </a:t>
            </a:r>
            <a:r>
              <a:rPr lang="en-US" sz="2000">
                <a:latin typeface="Courier New"/>
                <a:cs typeface="Courier New"/>
              </a:rPr>
              <a:t>voting</a:t>
            </a:r>
            <a:r>
              <a:rPr lang="en-US" sz="2000"/>
              <a:t> </a:t>
            </a:r>
            <a:r>
              <a:rPr lang="en-US"/>
              <a:t>, there is an empty function, </a:t>
            </a:r>
            <a:r>
              <a:rPr lang="en-US" sz="2000">
                <a:latin typeface="Courier New"/>
                <a:cs typeface="Courier New"/>
              </a:rPr>
              <a:t>labels_frequency</a:t>
            </a:r>
            <a:r>
              <a:rPr lang="en-US"/>
              <a:t>.  </a:t>
            </a:r>
            <a:br>
              <a:rPr lang="en-US"/>
            </a:br>
            <a:r>
              <a:rPr lang="en-US"/>
              <a:t>Write a test for it, then an implementation.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600" y="2204864"/>
            <a:ext cx="7488832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2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labels_frequency</a:t>
            </a: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(annotations, nclasses):</a:t>
            </a:r>
            <a:b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"""Compute the total frequency of labels in observed annotations.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Example: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&gt;&gt;&gt; labels_frequency([[1, 1, 2], [-1, 1, 2]], 4)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array([ 0. ,  0.6,  0.4,  0. ])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Arguments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---------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annotations : array-like object, shape = (n_items, n_annotators)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annotations[i,j] is the annotation made by annotator j on item i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nclasses : int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Number of label classes in `annotations`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Returns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-------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freq : ndarray, shape = (n_classes, 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freq[k] is the frequency of elements of class k in `annotations`, i.e.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their count over the number of total of observed (non-missing) elements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"""</a:t>
            </a:r>
            <a:b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2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219200"/>
            <a:ext cx="8424936" cy="49377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248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2240" y="3039343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2240" y="4221088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821781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Have a look at the docstring of </a:t>
            </a:r>
            <a:r>
              <a:rPr lang="en-US" dirty="0" err="1">
                <a:latin typeface="Courier New"/>
                <a:cs typeface="Courier New"/>
              </a:rPr>
              <a:t>labels_count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It says the function raises an error if there are no valid observations, but that’s not tested!</a:t>
            </a:r>
          </a:p>
          <a:p>
            <a:r>
              <a:rPr lang="en-US" dirty="0"/>
              <a:t>Add a test checking that the function raises an error if we pass an empty list of annotations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39486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looks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Each test case is a tuple of (input, expected_result)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test_cases = [(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expected 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test_cases: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output = string.lower()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 back to the tests you wrote so far in </a:t>
            </a:r>
            <a:r>
              <a:rPr lang="en-US" dirty="0" err="1">
                <a:latin typeface="Courier New"/>
                <a:cs typeface="Courier New"/>
              </a:rPr>
              <a:t>test_something.py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test_voting.py</a:t>
            </a:r>
            <a:r>
              <a:rPr lang="en-US" dirty="0"/>
              <a:t>, and reorganize the tests to follow the Given / When / Then pattern</a:t>
            </a:r>
          </a:p>
          <a:p>
            <a:r>
              <a:rPr lang="en-US" dirty="0"/>
              <a:t>5 minutes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38581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deterministic test cases when possible</a:t>
            </a:r>
          </a:p>
          <a:p>
            <a:r>
              <a:rPr lang="en-US" dirty="0"/>
              <a:t>In most numerical algorithm, this will cover only over-simplified situations; in some, it is impossible</a:t>
            </a:r>
          </a:p>
          <a:p>
            <a:r>
              <a:rPr lang="en-US" dirty="0"/>
              <a:t>Fuzz testing: generate random input</a:t>
            </a:r>
          </a:p>
          <a:p>
            <a:pPr lvl="1"/>
            <a:r>
              <a:rPr lang="en-US" dirty="0"/>
              <a:t>Outside scientific programming it is mostly used to stress-test error handling, memory leaks, safety</a:t>
            </a:r>
          </a:p>
          <a:p>
            <a:pPr lvl="1"/>
            <a:r>
              <a:rPr lang="en-US" dirty="0"/>
              <a:t>For numerical algorithm, it is often used to make sure one covers general, realistic cases</a:t>
            </a:r>
          </a:p>
          <a:p>
            <a:pPr lvl="1"/>
            <a:r>
              <a:rPr lang="en-US" dirty="0"/>
              <a:t>The input may be random, but you still need to know what to expect</a:t>
            </a:r>
          </a:p>
          <a:p>
            <a:pPr lvl="1"/>
            <a:r>
              <a:rPr lang="en-US" dirty="0"/>
              <a:t>Make failures reproducible by saving or printing the random seed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fuzzing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721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test_mean_deterministic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numpy.array</a:t>
            </a:r>
            <a:r>
              <a:rPr lang="en-US" sz="1400" dirty="0">
                <a:latin typeface="Courier New"/>
                <a:cs typeface="Courier New"/>
              </a:rPr>
              <a:t>([-2.0, 2.0, 6.0])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2.0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assert </a:t>
            </a:r>
            <a:r>
              <a:rPr lang="en-US" sz="1400" dirty="0" err="1">
                <a:latin typeface="Courier New"/>
                <a:cs typeface="Courier New"/>
              </a:rPr>
              <a:t>isclose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(x), expected)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test_mean_fuzzing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rand_state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numpy.random.RandomState</a:t>
            </a:r>
            <a:r>
              <a:rPr lang="en-US" sz="1400" dirty="0">
                <a:latin typeface="Courier New"/>
                <a:cs typeface="Courier New"/>
              </a:rPr>
              <a:t>(1333)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N, D = 100000,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Goal means: [0.1 ,  0.45,  0.8 ,  1.15,  1.5]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</a:t>
            </a:r>
            <a:r>
              <a:rPr lang="en-US" sz="1400" dirty="0" err="1">
                <a:latin typeface="Courier New"/>
                <a:cs typeface="Courier New"/>
              </a:rPr>
              <a:t>numpy.linspace</a:t>
            </a:r>
            <a:r>
              <a:rPr lang="en-US" sz="1400" dirty="0">
                <a:latin typeface="Courier New"/>
                <a:cs typeface="Courier New"/>
              </a:rPr>
              <a:t>(0.1, 1.5, 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Generate random, D-dimensional data with the desired mean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rand_state.randn</a:t>
            </a:r>
            <a:r>
              <a:rPr lang="en-US" sz="1400" dirty="0">
                <a:latin typeface="Courier New"/>
                <a:cs typeface="Courier New"/>
              </a:rPr>
              <a:t>(N, D) + expected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means = 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(x, axis=0)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numpy.testing.assert_allclose</a:t>
            </a:r>
            <a:r>
              <a:rPr lang="en-US" sz="1400" dirty="0">
                <a:latin typeface="Courier New"/>
                <a:cs typeface="Courier New"/>
              </a:rPr>
              <a:t>(means, expected, </a:t>
            </a:r>
            <a:r>
              <a:rPr lang="en-US" sz="1400" dirty="0" err="1">
                <a:latin typeface="Courier New"/>
                <a:cs typeface="Courier New"/>
              </a:rPr>
              <a:t>rtol</a:t>
            </a:r>
            <a:r>
              <a:rPr lang="en-US" sz="1400" dirty="0">
                <a:latin typeface="Courier New"/>
                <a:cs typeface="Courier New"/>
              </a:rPr>
              <a:t>=1e-2)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757263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Write two tests for the function </a:t>
            </a:r>
            <a:r>
              <a:rPr lang="en-US" dirty="0" err="1"/>
              <a:t>numpy.var</a:t>
            </a:r>
            <a:r>
              <a:rPr lang="en-US" dirty="0"/>
              <a:t> :</a:t>
            </a:r>
            <a:br>
              <a:rPr lang="en-US" dirty="0"/>
            </a:br>
            <a:r>
              <a:rPr lang="en-US" dirty="0"/>
              <a:t>1) First, a deterministic test</a:t>
            </a:r>
            <a:br>
              <a:rPr lang="en-US" dirty="0"/>
            </a:br>
            <a:r>
              <a:rPr lang="en-US" dirty="0"/>
              <a:t>2) Then, a numerical fuzzing 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782627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r>
              <a:rPr lang="en-US" dirty="0"/>
              <a:t> –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484784"/>
            <a:ext cx="80772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test_var_deterministic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numpy.array([-2.0, 2.0])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4.0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isclose(numpy.var(x), expected)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test_var_fuzzing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rand_state = numpy.random.RandomState(8393)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N, D = 100000, 5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Goal variances: [0.1 ,  0.45,  0.8 ,  1.15,  1.5]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numpy.linspace(0.1, 1.5, 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Generate random, D-dimensional data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rand_state.randn(N, D) * numpy.sqrt(expected)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variance = numpy.var(x, axis=0)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numpy.testing.assert_allclose(variance, expected, rtol=1e-2)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data from the model with known parameters</a:t>
            </a:r>
          </a:p>
          <a:p>
            <a:pPr lvl="1"/>
            <a:r>
              <a:rPr lang="en-US" dirty="0"/>
              <a:t>E.g., linear regression: generate data as   y = a*x + b + noise</a:t>
            </a:r>
            <a:br>
              <a:rPr lang="en-US" dirty="0"/>
            </a:br>
            <a:r>
              <a:rPr lang="en-US" dirty="0"/>
              <a:t>for random a, b, and x, then test that the algorithm is able to recover a and b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Numerical </a:t>
            </a:r>
            <a:r>
              <a:rPr lang="en-GB" dirty="0" err="1"/>
              <a:t>fuzzing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random </a:t>
            </a:r>
            <a:r>
              <a:rPr lang="en-GB" dirty="0" err="1"/>
              <a:t>eigenvalues</a:t>
            </a:r>
            <a:r>
              <a:rPr lang="en-GB" dirty="0"/>
              <a:t>, random eigenvector; construct the matrix; then check that the function returns the correct values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test for your </a:t>
            </a:r>
            <a:r>
              <a:rPr lang="en-US">
                <a:latin typeface="Courier New"/>
                <a:cs typeface="Courier New"/>
              </a:rPr>
              <a:t>find_maxima</a:t>
            </a:r>
            <a:r>
              <a:rPr lang="en-US"/>
              <a:t> function</a:t>
            </a:r>
          </a:p>
          <a:p>
            <a:r>
              <a:rPr lang="en-US"/>
              <a:t>Correct the function if the function was incorrect, or clean it up if it wasn’t</a:t>
            </a:r>
          </a:p>
          <a:p>
            <a:r>
              <a:rPr lang="en-US"/>
              <a:t>Run the test again and watch it pass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25203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r>
              <a:rPr lang="en-US"/>
              <a:t>Clone the repository with the material for this class:</a:t>
            </a:r>
            <a:br>
              <a:rPr lang="en-US"/>
            </a:br>
            <a:r>
              <a:rPr lang="en-US" sz="1800">
                <a:latin typeface="Courier New"/>
                <a:cs typeface="Courier New"/>
              </a:rPr>
              <a:t>https://github.com/ASPP/testing_debugging_profiling.git</a:t>
            </a:r>
            <a:endParaRPr lang="en-US" sz="2000">
              <a:latin typeface="Courier New"/>
              <a:cs typeface="Courier New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167196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during the week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endParaRPr lang="is-IS" dirty="0"/>
          </a:p>
          <a:p>
            <a:r>
              <a:rPr lang="is-IS" dirty="0"/>
              <a:t>Next level: Continuous Integration, wait for Jenni‘s class!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Recommended readings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The agile programming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400"/>
            <a:ext cx="8229600" cy="990600"/>
          </a:xfrm>
        </p:spPr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function that finds the position of local maxima in a list of numbers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function that finds the position of local maxima in a list of numbers</a:t>
            </a:r>
          </a:p>
          <a:p>
            <a:r>
              <a:rPr lang="en-US"/>
              <a:t>Check your solution with these inputs:</a:t>
            </a:r>
          </a:p>
          <a:p>
            <a:pPr lvl="1"/>
            <a:r>
              <a:rPr lang="en-US"/>
              <a:t>Input: [1, 4, -5, 0, 2, 1]	Expected result: [1, 4]</a:t>
            </a:r>
          </a:p>
          <a:p>
            <a:pPr lvl="1"/>
            <a:r>
              <a:rPr lang="en-US"/>
              <a:t>Input: [-1, -1, 0, -1]		Expected result: [2]</a:t>
            </a:r>
          </a:p>
          <a:p>
            <a:pPr lvl="1"/>
            <a:r>
              <a:rPr lang="en-US"/>
              <a:t>Input: [4, 2, 1, 3, 1, 5]	Expected result: [0, 3, 5]</a:t>
            </a:r>
          </a:p>
          <a:p>
            <a:pPr lvl="1"/>
            <a:r>
              <a:rPr lang="en-US"/>
              <a:t>Input: [1, 2, 2, 1]		Expected result: [1] (or [2], or [1, 2])</a:t>
            </a:r>
          </a:p>
          <a:p>
            <a:pPr marL="274320" lvl="1" indent="0">
              <a:buNone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37073</TotalTime>
  <Words>3022</Words>
  <Application>Microsoft Macintosh PowerPoint</Application>
  <PresentationFormat>On-screen Show (4:3)</PresentationFormat>
  <Paragraphs>486</Paragraphs>
  <Slides>54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ＭＳ Ｐゴシック</vt:lpstr>
      <vt:lpstr>Arial</vt:lpstr>
      <vt:lpstr>Courier</vt:lpstr>
      <vt:lpstr>Courier New</vt:lpstr>
      <vt:lpstr>Gill Sans MT</vt:lpstr>
      <vt:lpstr>Menlo-Bold</vt:lpstr>
      <vt:lpstr>Menlo-Regular</vt:lpstr>
      <vt:lpstr>Monaco</vt:lpstr>
      <vt:lpstr>Times New Roman</vt:lpstr>
      <vt:lpstr>Wingdings</vt:lpstr>
      <vt:lpstr>Wingdings 3</vt:lpstr>
      <vt:lpstr>Origin</vt:lpstr>
      <vt:lpstr>Testing scientific code Because you’re worth it</vt:lpstr>
      <vt:lpstr>You as the Master of Research</vt:lpstr>
      <vt:lpstr>Reaching Enlightenment</vt:lpstr>
      <vt:lpstr>Outline</vt:lpstr>
      <vt:lpstr>Before we start</vt:lpstr>
      <vt:lpstr>PowerPoint Presentation</vt:lpstr>
      <vt:lpstr>Warm-up project</vt:lpstr>
      <vt:lpstr>Warm-up project</vt:lpstr>
      <vt:lpstr>The agile development cycle</vt:lpstr>
      <vt:lpstr>Python tools for agile development</vt:lpstr>
      <vt:lpstr>PowerPoint Presentation</vt:lpstr>
      <vt:lpstr>The agile development cycle</vt:lpstr>
      <vt:lpstr>Why write tests?</vt:lpstr>
      <vt:lpstr>Effect of software bugs in science</vt:lpstr>
      <vt:lpstr>The unfortunate story of Geoffrey Chang</vt:lpstr>
      <vt:lpstr>Meanwhile, in Hawaii…</vt:lpstr>
      <vt:lpstr>PowerPoint Presentation</vt:lpstr>
      <vt:lpstr>Testing frameworks for Python</vt:lpstr>
      <vt:lpstr>Test suites in Python with py.test</vt:lpstr>
      <vt:lpstr>Testing with Python</vt:lpstr>
      <vt:lpstr>Hands-on!</vt:lpstr>
      <vt:lpstr>How to run tests </vt:lpstr>
      <vt:lpstr>Possibly your first test file</vt:lpstr>
      <vt:lpstr>Assertions</vt:lpstr>
      <vt:lpstr>Hands-on!</vt:lpstr>
      <vt:lpstr>Hands-on!</vt:lpstr>
      <vt:lpstr>Floating point equality</vt:lpstr>
      <vt:lpstr>Hands-on!</vt:lpstr>
      <vt:lpstr>Testing with NumPy arrays</vt:lpstr>
      <vt:lpstr>Testing with numpy arrays</vt:lpstr>
      <vt:lpstr>Hands-on!</vt:lpstr>
      <vt:lpstr>Testing error control</vt:lpstr>
      <vt:lpstr>Testing error control</vt:lpstr>
      <vt:lpstr>Hands-on!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Numerical fuzzing</vt:lpstr>
      <vt:lpstr>Numerical fuzzing example</vt:lpstr>
      <vt:lpstr>Hands-on!</vt:lpstr>
      <vt:lpstr>Numerical fuzzing – solution</vt:lpstr>
      <vt:lpstr>Testing learning algorithms</vt:lpstr>
      <vt:lpstr>Other common cases</vt:lpstr>
      <vt:lpstr>Example: eigenvector decomposition</vt:lpstr>
      <vt:lpstr>Hands-on!</vt:lpstr>
      <vt:lpstr>Testing is good for your self-esteem</vt:lpstr>
      <vt:lpstr>Final thoughts</vt:lpstr>
      <vt:lpstr>Recommended readings</vt:lpstr>
      <vt:lpstr>The End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Berkes Pietro</cp:lastModifiedBy>
  <cp:revision>877</cp:revision>
  <cp:lastPrinted>2017-08-28T05:46:03Z</cp:lastPrinted>
  <dcterms:created xsi:type="dcterms:W3CDTF">2010-10-01T16:09:12Z</dcterms:created>
  <dcterms:modified xsi:type="dcterms:W3CDTF">2018-09-01T10:10:00Z</dcterms:modified>
</cp:coreProperties>
</file>